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288000" cy="10287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58" d="100"/>
          <a:sy n="58" d="100"/>
        </p:scale>
        <p:origin x="451"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683545"/>
            <a:ext cx="13716000" cy="3581400"/>
          </a:xfrm>
        </p:spPr>
        <p:txBody>
          <a:bodyPr anchor="b"/>
          <a:lstStyle>
            <a:lvl1pPr algn="ctr">
              <a:defRPr sz="9000"/>
            </a:lvl1pPr>
          </a:lstStyle>
          <a:p>
            <a:r>
              <a:rPr lang="en-US"/>
              <a:t>Click to edit Master title style</a:t>
            </a:r>
            <a:endParaRPr lang="en-US" dirty="0"/>
          </a:p>
        </p:txBody>
      </p:sp>
      <p:sp>
        <p:nvSpPr>
          <p:cNvPr id="3" name="Subtitle 2"/>
          <p:cNvSpPr>
            <a:spLocks noGrp="1"/>
          </p:cNvSpPr>
          <p:nvPr>
            <p:ph type="subTitle" idx="1"/>
          </p:nvPr>
        </p:nvSpPr>
        <p:spPr>
          <a:xfrm>
            <a:off x="2286000" y="5403057"/>
            <a:ext cx="13716000" cy="2483643"/>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64B3900-6875-4A2A-B026-4568F5B3F838}"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02E06-1C5F-4DBF-909B-6BECA4C63657}" type="slidenum">
              <a:rPr lang="en-US" smtClean="0"/>
              <a:t>‹#›</a:t>
            </a:fld>
            <a:endParaRPr lang="en-US"/>
          </a:p>
        </p:txBody>
      </p:sp>
    </p:spTree>
    <p:extLst>
      <p:ext uri="{BB962C8B-B14F-4D97-AF65-F5344CB8AC3E}">
        <p14:creationId xmlns:p14="http://schemas.microsoft.com/office/powerpoint/2010/main" val="928661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4B3900-6875-4A2A-B026-4568F5B3F838}"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02E06-1C5F-4DBF-909B-6BECA4C63657}" type="slidenum">
              <a:rPr lang="en-US" smtClean="0"/>
              <a:t>‹#›</a:t>
            </a:fld>
            <a:endParaRPr lang="en-US"/>
          </a:p>
        </p:txBody>
      </p:sp>
    </p:spTree>
    <p:extLst>
      <p:ext uri="{BB962C8B-B14F-4D97-AF65-F5344CB8AC3E}">
        <p14:creationId xmlns:p14="http://schemas.microsoft.com/office/powerpoint/2010/main" val="2996720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87350" y="547688"/>
            <a:ext cx="3943350" cy="871775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547688"/>
            <a:ext cx="11601450" cy="871775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4B3900-6875-4A2A-B026-4568F5B3F838}"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02E06-1C5F-4DBF-909B-6BECA4C63657}" type="slidenum">
              <a:rPr lang="en-US" smtClean="0"/>
              <a:t>‹#›</a:t>
            </a:fld>
            <a:endParaRPr lang="en-US"/>
          </a:p>
        </p:txBody>
      </p:sp>
    </p:spTree>
    <p:extLst>
      <p:ext uri="{BB962C8B-B14F-4D97-AF65-F5344CB8AC3E}">
        <p14:creationId xmlns:p14="http://schemas.microsoft.com/office/powerpoint/2010/main" val="1194855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4B3900-6875-4A2A-B026-4568F5B3F838}"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02E06-1C5F-4DBF-909B-6BECA4C63657}" type="slidenum">
              <a:rPr lang="en-US" smtClean="0"/>
              <a:t>‹#›</a:t>
            </a:fld>
            <a:endParaRPr lang="en-US"/>
          </a:p>
        </p:txBody>
      </p:sp>
    </p:spTree>
    <p:extLst>
      <p:ext uri="{BB962C8B-B14F-4D97-AF65-F5344CB8AC3E}">
        <p14:creationId xmlns:p14="http://schemas.microsoft.com/office/powerpoint/2010/main" val="1305628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7775" y="2564608"/>
            <a:ext cx="15773400" cy="4279106"/>
          </a:xfrm>
        </p:spPr>
        <p:txBody>
          <a:bodyPr anchor="b"/>
          <a:lstStyle>
            <a:lvl1pPr>
              <a:defRPr sz="9000"/>
            </a:lvl1pPr>
          </a:lstStyle>
          <a:p>
            <a:r>
              <a:rPr lang="en-US"/>
              <a:t>Click to edit Master title style</a:t>
            </a:r>
            <a:endParaRPr lang="en-US" dirty="0"/>
          </a:p>
        </p:txBody>
      </p:sp>
      <p:sp>
        <p:nvSpPr>
          <p:cNvPr id="3" name="Text Placeholder 2"/>
          <p:cNvSpPr>
            <a:spLocks noGrp="1"/>
          </p:cNvSpPr>
          <p:nvPr>
            <p:ph type="body" idx="1"/>
          </p:nvPr>
        </p:nvSpPr>
        <p:spPr>
          <a:xfrm>
            <a:off x="1247775" y="6884195"/>
            <a:ext cx="15773400" cy="2250281"/>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64B3900-6875-4A2A-B026-4568F5B3F838}"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02E06-1C5F-4DBF-909B-6BECA4C63657}" type="slidenum">
              <a:rPr lang="en-US" smtClean="0"/>
              <a:t>‹#›</a:t>
            </a:fld>
            <a:endParaRPr lang="en-US"/>
          </a:p>
        </p:txBody>
      </p:sp>
    </p:spTree>
    <p:extLst>
      <p:ext uri="{BB962C8B-B14F-4D97-AF65-F5344CB8AC3E}">
        <p14:creationId xmlns:p14="http://schemas.microsoft.com/office/powerpoint/2010/main" val="2720141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738438"/>
            <a:ext cx="7772400" cy="65270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258300" y="2738438"/>
            <a:ext cx="7772400" cy="65270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4B3900-6875-4A2A-B026-4568F5B3F838}"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02E06-1C5F-4DBF-909B-6BECA4C63657}" type="slidenum">
              <a:rPr lang="en-US" smtClean="0"/>
              <a:t>‹#›</a:t>
            </a:fld>
            <a:endParaRPr lang="en-US"/>
          </a:p>
        </p:txBody>
      </p:sp>
    </p:spTree>
    <p:extLst>
      <p:ext uri="{BB962C8B-B14F-4D97-AF65-F5344CB8AC3E}">
        <p14:creationId xmlns:p14="http://schemas.microsoft.com/office/powerpoint/2010/main" val="2209031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9682" y="547688"/>
            <a:ext cx="15773400" cy="198834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9683" y="2521745"/>
            <a:ext cx="7736681" cy="1235868"/>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4" name="Content Placeholder 3"/>
          <p:cNvSpPr>
            <a:spLocks noGrp="1"/>
          </p:cNvSpPr>
          <p:nvPr>
            <p:ph sz="half" idx="2"/>
          </p:nvPr>
        </p:nvSpPr>
        <p:spPr>
          <a:xfrm>
            <a:off x="1259683" y="3757613"/>
            <a:ext cx="7736681" cy="55268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258300" y="2521745"/>
            <a:ext cx="7774782" cy="1235868"/>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6" name="Content Placeholder 5"/>
          <p:cNvSpPr>
            <a:spLocks noGrp="1"/>
          </p:cNvSpPr>
          <p:nvPr>
            <p:ph sz="quarter" idx="4"/>
          </p:nvPr>
        </p:nvSpPr>
        <p:spPr>
          <a:xfrm>
            <a:off x="9258300" y="3757613"/>
            <a:ext cx="7774782" cy="55268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B3900-6875-4A2A-B026-4568F5B3F838}" type="datetimeFigureOut">
              <a:rPr lang="en-US" smtClean="0"/>
              <a:t>4/6/2023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E02E06-1C5F-4DBF-909B-6BECA4C63657}" type="slidenum">
              <a:rPr lang="en-US" smtClean="0"/>
              <a:t>‹#›</a:t>
            </a:fld>
            <a:endParaRPr lang="en-US"/>
          </a:p>
        </p:txBody>
      </p:sp>
    </p:spTree>
    <p:extLst>
      <p:ext uri="{BB962C8B-B14F-4D97-AF65-F5344CB8AC3E}">
        <p14:creationId xmlns:p14="http://schemas.microsoft.com/office/powerpoint/2010/main" val="1364386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4B3900-6875-4A2A-B026-4568F5B3F838}" type="datetimeFigureOut">
              <a:rPr lang="en-US" smtClean="0"/>
              <a:t>4/6/2023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E02E06-1C5F-4DBF-909B-6BECA4C63657}" type="slidenum">
              <a:rPr lang="en-US" smtClean="0"/>
              <a:t>‹#›</a:t>
            </a:fld>
            <a:endParaRPr lang="en-US"/>
          </a:p>
        </p:txBody>
      </p:sp>
    </p:spTree>
    <p:extLst>
      <p:ext uri="{BB962C8B-B14F-4D97-AF65-F5344CB8AC3E}">
        <p14:creationId xmlns:p14="http://schemas.microsoft.com/office/powerpoint/2010/main" val="1786725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4B3900-6875-4A2A-B026-4568F5B3F838}" type="datetimeFigureOut">
              <a:rPr lang="en-US" smtClean="0"/>
              <a:t>4/6/2023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E02E06-1C5F-4DBF-909B-6BECA4C63657}" type="slidenum">
              <a:rPr lang="en-US" smtClean="0"/>
              <a:t>‹#›</a:t>
            </a:fld>
            <a:endParaRPr lang="en-US"/>
          </a:p>
        </p:txBody>
      </p:sp>
    </p:spTree>
    <p:extLst>
      <p:ext uri="{BB962C8B-B14F-4D97-AF65-F5344CB8AC3E}">
        <p14:creationId xmlns:p14="http://schemas.microsoft.com/office/powerpoint/2010/main" val="3067005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800"/>
            <a:ext cx="5898356" cy="2400300"/>
          </a:xfr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7774782" y="1481138"/>
            <a:ext cx="9258300" cy="7310438"/>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59683" y="3086100"/>
            <a:ext cx="5898356" cy="571738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E64B3900-6875-4A2A-B026-4568F5B3F838}"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02E06-1C5F-4DBF-909B-6BECA4C63657}" type="slidenum">
              <a:rPr lang="en-US" smtClean="0"/>
              <a:t>‹#›</a:t>
            </a:fld>
            <a:endParaRPr lang="en-US"/>
          </a:p>
        </p:txBody>
      </p:sp>
    </p:spTree>
    <p:extLst>
      <p:ext uri="{BB962C8B-B14F-4D97-AF65-F5344CB8AC3E}">
        <p14:creationId xmlns:p14="http://schemas.microsoft.com/office/powerpoint/2010/main" val="197368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800"/>
            <a:ext cx="5898356" cy="2400300"/>
          </a:xfr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774782" y="1481138"/>
            <a:ext cx="9258300" cy="7310438"/>
          </a:xfrm>
        </p:spPr>
        <p:txBody>
          <a:bodyPr anchor="t"/>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1259683" y="3086100"/>
            <a:ext cx="5898356" cy="571738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E64B3900-6875-4A2A-B026-4568F5B3F838}"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02E06-1C5F-4DBF-909B-6BECA4C63657}" type="slidenum">
              <a:rPr lang="en-US" smtClean="0"/>
              <a:t>‹#›</a:t>
            </a:fld>
            <a:endParaRPr lang="en-US"/>
          </a:p>
        </p:txBody>
      </p:sp>
    </p:spTree>
    <p:extLst>
      <p:ext uri="{BB962C8B-B14F-4D97-AF65-F5344CB8AC3E}">
        <p14:creationId xmlns:p14="http://schemas.microsoft.com/office/powerpoint/2010/main" val="1075106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7300" y="547688"/>
            <a:ext cx="15773400" cy="198834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57300" y="2738438"/>
            <a:ext cx="15773400" cy="65270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7300" y="9534526"/>
            <a:ext cx="4114800" cy="547688"/>
          </a:xfrm>
          <a:prstGeom prst="rect">
            <a:avLst/>
          </a:prstGeom>
        </p:spPr>
        <p:txBody>
          <a:bodyPr vert="horz" lIns="91440" tIns="45720" rIns="91440" bIns="45720" rtlCol="0" anchor="ctr"/>
          <a:lstStyle>
            <a:lvl1pPr algn="l">
              <a:defRPr sz="1800">
                <a:solidFill>
                  <a:schemeClr val="tx1">
                    <a:tint val="75000"/>
                  </a:schemeClr>
                </a:solidFill>
              </a:defRPr>
            </a:lvl1pPr>
          </a:lstStyle>
          <a:p>
            <a:fld id="{E64B3900-6875-4A2A-B026-4568F5B3F838}" type="datetimeFigureOut">
              <a:rPr lang="en-US" smtClean="0"/>
              <a:t>4/6/2023</a:t>
            </a:fld>
            <a:endParaRPr lang="en-US"/>
          </a:p>
        </p:txBody>
      </p:sp>
      <p:sp>
        <p:nvSpPr>
          <p:cNvPr id="5" name="Footer Placeholder 4"/>
          <p:cNvSpPr>
            <a:spLocks noGrp="1"/>
          </p:cNvSpPr>
          <p:nvPr>
            <p:ph type="ftr" sz="quarter" idx="3"/>
          </p:nvPr>
        </p:nvSpPr>
        <p:spPr>
          <a:xfrm>
            <a:off x="6057900" y="9534526"/>
            <a:ext cx="6172200" cy="547688"/>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2915900" y="9534526"/>
            <a:ext cx="4114800" cy="547688"/>
          </a:xfrm>
          <a:prstGeom prst="rect">
            <a:avLst/>
          </a:prstGeom>
        </p:spPr>
        <p:txBody>
          <a:bodyPr vert="horz" lIns="91440" tIns="45720" rIns="91440" bIns="45720" rtlCol="0" anchor="ctr"/>
          <a:lstStyle>
            <a:lvl1pPr algn="r">
              <a:defRPr sz="1800">
                <a:solidFill>
                  <a:schemeClr val="tx1">
                    <a:tint val="75000"/>
                  </a:schemeClr>
                </a:solidFill>
              </a:defRPr>
            </a:lvl1pPr>
          </a:lstStyle>
          <a:p>
            <a:fld id="{97E02E06-1C5F-4DBF-909B-6BECA4C63657}" type="slidenum">
              <a:rPr lang="en-US" smtClean="0"/>
              <a:t>‹#›</a:t>
            </a:fld>
            <a:endParaRPr lang="en-US"/>
          </a:p>
        </p:txBody>
      </p:sp>
    </p:spTree>
    <p:extLst>
      <p:ext uri="{BB962C8B-B14F-4D97-AF65-F5344CB8AC3E}">
        <p14:creationId xmlns:p14="http://schemas.microsoft.com/office/powerpoint/2010/main" val="35522094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AutoShape 46">
            <a:extLst>
              <a:ext uri="{FF2B5EF4-FFF2-40B4-BE49-F238E27FC236}">
                <a16:creationId xmlns:a16="http://schemas.microsoft.com/office/drawing/2014/main" id="{1CF3E646-680E-49EC-83C1-1B39C71E40DF}"/>
              </a:ext>
            </a:extLst>
          </p:cNvPr>
          <p:cNvSpPr>
            <a:spLocks noChangeArrowheads="1"/>
          </p:cNvSpPr>
          <p:nvPr/>
        </p:nvSpPr>
        <p:spPr bwMode="auto">
          <a:xfrm rot="5400000">
            <a:off x="357093" y="876111"/>
            <a:ext cx="9523410" cy="8905876"/>
          </a:xfrm>
          <a:prstGeom prst="triangle">
            <a:avLst>
              <a:gd name="adj" fmla="val 50000"/>
            </a:avLst>
          </a:prstGeom>
          <a:solidFill>
            <a:srgbClr val="FFFFFF"/>
          </a:solidFill>
          <a:ln w="7620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39" name="Text Box 40">
            <a:extLst>
              <a:ext uri="{FF2B5EF4-FFF2-40B4-BE49-F238E27FC236}">
                <a16:creationId xmlns:a16="http://schemas.microsoft.com/office/drawing/2014/main" id="{A739DE30-E0E8-4303-974A-BF6D506B45CC}"/>
              </a:ext>
            </a:extLst>
          </p:cNvPr>
          <p:cNvSpPr txBox="1">
            <a:spLocks noChangeArrowheads="1"/>
          </p:cNvSpPr>
          <p:nvPr/>
        </p:nvSpPr>
        <p:spPr bwMode="auto">
          <a:xfrm>
            <a:off x="3763818" y="8066761"/>
            <a:ext cx="4273281" cy="20239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600" b="1" i="1" u="none" strike="noStrike" cap="none" normalizeH="0" baseline="0" dirty="0">
                <a:ln>
                  <a:noFill/>
                </a:ln>
                <a:solidFill>
                  <a:srgbClr val="003380"/>
                </a:solidFill>
                <a:effectLst/>
                <a:latin typeface="Arial Rounded MT Bold" panose="020F0704030504030204" pitchFamily="34" charset="0"/>
              </a:rPr>
              <a:t>Get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600" b="1" i="1" u="none" strike="noStrike" cap="none" normalizeH="0" baseline="0" dirty="0">
                <a:ln>
                  <a:noFill/>
                </a:ln>
                <a:solidFill>
                  <a:srgbClr val="003380"/>
                </a:solidFill>
                <a:effectLst/>
                <a:latin typeface="Arial Rounded MT Bold" panose="020F0704030504030204" pitchFamily="34" charset="0"/>
              </a:rPr>
              <a:t>started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600" b="1" i="1" u="none" strike="noStrike" cap="none" normalizeH="0" baseline="0" dirty="0">
                <a:ln>
                  <a:noFill/>
                </a:ln>
                <a:solidFill>
                  <a:srgbClr val="003380"/>
                </a:solidFill>
                <a:effectLst/>
                <a:latin typeface="Arial Rounded MT Bold" panose="020F0704030504030204" pitchFamily="34" charset="0"/>
              </a:rPr>
              <a:t>today!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dirty="0">
              <a:ln>
                <a:noFill/>
              </a:ln>
              <a:solidFill>
                <a:srgbClr val="000000"/>
              </a:solidFill>
              <a:effectLst/>
              <a:latin typeface="Arial Rounded MT Bold" panose="020F07040305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 name="AutoShape 44">
            <a:extLst>
              <a:ext uri="{FF2B5EF4-FFF2-40B4-BE49-F238E27FC236}">
                <a16:creationId xmlns:a16="http://schemas.microsoft.com/office/drawing/2014/main" id="{302EF6B9-4484-41BA-BB5E-DF3E49A76555}"/>
              </a:ext>
            </a:extLst>
          </p:cNvPr>
          <p:cNvSpPr>
            <a:spLocks noChangeArrowheads="1"/>
          </p:cNvSpPr>
          <p:nvPr/>
        </p:nvSpPr>
        <p:spPr bwMode="auto">
          <a:xfrm rot="16200000">
            <a:off x="8155218" y="876109"/>
            <a:ext cx="9523410" cy="8905878"/>
          </a:xfrm>
          <a:prstGeom prst="triangle">
            <a:avLst>
              <a:gd name="adj" fmla="val 50000"/>
            </a:avLst>
          </a:prstGeom>
          <a:solidFill>
            <a:srgbClr val="FFFFFF"/>
          </a:solidFill>
          <a:ln w="7620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44" name="AutoShape 45">
            <a:extLst>
              <a:ext uri="{FF2B5EF4-FFF2-40B4-BE49-F238E27FC236}">
                <a16:creationId xmlns:a16="http://schemas.microsoft.com/office/drawing/2014/main" id="{F754014B-74DA-4D1F-AA01-3FFEF9B1C6A5}"/>
              </a:ext>
            </a:extLst>
          </p:cNvPr>
          <p:cNvSpPr>
            <a:spLocks noChangeArrowheads="1"/>
          </p:cNvSpPr>
          <p:nvPr/>
        </p:nvSpPr>
        <p:spPr bwMode="auto">
          <a:xfrm rot="16200000">
            <a:off x="4832310" y="-2669815"/>
            <a:ext cx="8405671" cy="15997728"/>
          </a:xfrm>
          <a:prstGeom prst="flowChartCollate">
            <a:avLst/>
          </a:prstGeom>
          <a:solidFill>
            <a:srgbClr val="A1C975"/>
          </a:solidFill>
          <a:ln>
            <a:noFill/>
          </a:ln>
          <a:effectLst/>
          <a:extLst>
            <a:ext uri="{91240B29-F687-4F45-9708-019B960494DF}">
              <a14:hiddenLine xmlns:a14="http://schemas.microsoft.com/office/drawing/2010/main" w="38100">
                <a:solidFill>
                  <a:srgbClr val="00008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grpSp>
        <p:nvGrpSpPr>
          <p:cNvPr id="40" name="Group 41">
            <a:extLst>
              <a:ext uri="{FF2B5EF4-FFF2-40B4-BE49-F238E27FC236}">
                <a16:creationId xmlns:a16="http://schemas.microsoft.com/office/drawing/2014/main" id="{441616E7-F256-4D5A-BAE9-43794F99A4ED}"/>
              </a:ext>
            </a:extLst>
          </p:cNvPr>
          <p:cNvGrpSpPr>
            <a:grpSpLocks/>
          </p:cNvGrpSpPr>
          <p:nvPr/>
        </p:nvGrpSpPr>
        <p:grpSpPr bwMode="auto">
          <a:xfrm>
            <a:off x="5007229" y="883016"/>
            <a:ext cx="7935909" cy="9254863"/>
            <a:chOff x="108272690" y="107512833"/>
            <a:chExt cx="3840480" cy="5303520"/>
          </a:xfrm>
        </p:grpSpPr>
        <p:sp>
          <p:nvSpPr>
            <p:cNvPr id="41" name="AutoShape 42">
              <a:extLst>
                <a:ext uri="{FF2B5EF4-FFF2-40B4-BE49-F238E27FC236}">
                  <a16:creationId xmlns:a16="http://schemas.microsoft.com/office/drawing/2014/main" id="{A9FD08AE-5442-48F9-B6EB-F86EAE6F1EF9}"/>
                </a:ext>
              </a:extLst>
            </p:cNvPr>
            <p:cNvSpPr>
              <a:spLocks noChangeArrowheads="1"/>
            </p:cNvSpPr>
            <p:nvPr/>
          </p:nvSpPr>
          <p:spPr bwMode="auto">
            <a:xfrm>
              <a:off x="108272690" y="107512833"/>
              <a:ext cx="3840480" cy="5303520"/>
            </a:xfrm>
            <a:prstGeom prst="diamond">
              <a:avLst/>
            </a:prstGeom>
            <a:solidFill>
              <a:srgbClr val="99C2FF"/>
            </a:solidFill>
            <a:ln w="76200" algn="ctr">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42" name="AutoShape 43">
              <a:extLst>
                <a:ext uri="{FF2B5EF4-FFF2-40B4-BE49-F238E27FC236}">
                  <a16:creationId xmlns:a16="http://schemas.microsoft.com/office/drawing/2014/main" id="{2F2C2EEC-030A-4304-8612-AAACBFCFF83B}"/>
                </a:ext>
              </a:extLst>
            </p:cNvPr>
            <p:cNvSpPr>
              <a:spLocks noChangeArrowheads="1"/>
            </p:cNvSpPr>
            <p:nvPr/>
          </p:nvSpPr>
          <p:spPr bwMode="auto">
            <a:xfrm>
              <a:off x="108515779" y="107871832"/>
              <a:ext cx="3338204" cy="4595182"/>
            </a:xfrm>
            <a:prstGeom prst="diamond">
              <a:avLst/>
            </a:prstGeom>
            <a:solidFill>
              <a:srgbClr val="FFFFFF"/>
            </a:solidFill>
            <a:ln w="76200" algn="ctr">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grpSp>
      <p:sp>
        <p:nvSpPr>
          <p:cNvPr id="48" name="Text Box 40">
            <a:extLst>
              <a:ext uri="{FF2B5EF4-FFF2-40B4-BE49-F238E27FC236}">
                <a16:creationId xmlns:a16="http://schemas.microsoft.com/office/drawing/2014/main" id="{8506E5AD-FBBC-41AC-968B-77D57EEDA22A}"/>
              </a:ext>
            </a:extLst>
          </p:cNvPr>
          <p:cNvSpPr txBox="1">
            <a:spLocks noChangeArrowheads="1"/>
          </p:cNvSpPr>
          <p:nvPr/>
        </p:nvSpPr>
        <p:spPr bwMode="auto">
          <a:xfrm>
            <a:off x="9269709" y="9502878"/>
            <a:ext cx="5307856" cy="8673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dirty="0">
              <a:ln>
                <a:noFill/>
              </a:ln>
              <a:solidFill>
                <a:srgbClr val="000000"/>
              </a:solidFill>
              <a:effectLst/>
              <a:latin typeface="Arial Rounded MT Bold" panose="020F07040305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solidFill>
                  <a:srgbClr val="577D30"/>
                </a:solidFill>
                <a:effectLst/>
                <a:latin typeface="Arial Rounded MT Bold" panose="020F0704030504030204" pitchFamily="34" charset="0"/>
              </a:rPr>
              <a:t>NorthwestState.edu/</a:t>
            </a:r>
            <a:r>
              <a:rPr kumimoji="0" lang="en-US" altLang="en-US" sz="2000" b="0" i="1" u="none" strike="noStrike" cap="none" normalizeH="0" baseline="0" dirty="0" err="1">
                <a:ln>
                  <a:noFill/>
                </a:ln>
                <a:solidFill>
                  <a:srgbClr val="577D30"/>
                </a:solidFill>
                <a:effectLst/>
                <a:latin typeface="Arial Rounded MT Bold" panose="020F0704030504030204" pitchFamily="34" charset="0"/>
              </a:rPr>
              <a:t>scc</a:t>
            </a:r>
            <a:endParaRPr kumimoji="0" lang="en-US" altLang="en-US" sz="2000" b="0" i="0" u="none" strike="noStrike" cap="none" normalizeH="0" baseline="0" dirty="0">
              <a:ln>
                <a:noFill/>
              </a:ln>
              <a:solidFill>
                <a:srgbClr val="808080"/>
              </a:solidFill>
              <a:effectLst/>
              <a:latin typeface="Arial Rounded MT Bold" panose="020F07040305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808080"/>
              </a:solidFill>
              <a:effectLst/>
              <a:latin typeface="Arial Rounded MT Bold" panose="020F07040305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6" name="Text Box 47">
            <a:extLst>
              <a:ext uri="{FF2B5EF4-FFF2-40B4-BE49-F238E27FC236}">
                <a16:creationId xmlns:a16="http://schemas.microsoft.com/office/drawing/2014/main" id="{8E97C607-DF6C-46D9-A4FE-C877803A866C}"/>
              </a:ext>
            </a:extLst>
          </p:cNvPr>
          <p:cNvSpPr txBox="1">
            <a:spLocks noChangeArrowheads="1"/>
          </p:cNvSpPr>
          <p:nvPr/>
        </p:nvSpPr>
        <p:spPr bwMode="auto">
          <a:xfrm>
            <a:off x="1120690" y="3821419"/>
            <a:ext cx="4591880" cy="31116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0" lang="en-US" altLang="en-US" sz="4800" b="1" u="none" strike="noStrike" cap="none" normalizeH="0" baseline="0" dirty="0">
                <a:ln w="12700">
                  <a:solidFill>
                    <a:srgbClr val="000080"/>
                  </a:solidFill>
                </a:ln>
                <a:solidFill>
                  <a:srgbClr val="FFFFFF"/>
                </a:solidFill>
                <a:effectLst>
                  <a:glow rad="63500">
                    <a:schemeClr val="tx1">
                      <a:alpha val="40000"/>
                    </a:schemeClr>
                  </a:glow>
                  <a:outerShdw blurRad="50800" dist="76200" dir="2700000" algn="tl" rotWithShape="0">
                    <a:prstClr val="black">
                      <a:alpha val="40000"/>
                    </a:prstClr>
                  </a:outerShdw>
                </a:effectLst>
                <a:latin typeface="Segoe UI Black" panose="020B0A02040204020203" pitchFamily="34" charset="0"/>
                <a:ea typeface="Segoe UI Black" panose="020B0A02040204020203" pitchFamily="34" charset="0"/>
              </a:rPr>
              <a:t>Computer</a:t>
            </a:r>
          </a:p>
          <a:p>
            <a:pPr marL="0" marR="0" lvl="0" indent="0" algn="ctr" defTabSz="914400" rtl="0" eaLnBrk="0" fontAlgn="base" latinLnBrk="0" hangingPunct="0">
              <a:lnSpc>
                <a:spcPct val="150000"/>
              </a:lnSpc>
              <a:spcBef>
                <a:spcPct val="0"/>
              </a:spcBef>
              <a:spcAft>
                <a:spcPct val="0"/>
              </a:spcAft>
              <a:buClrTx/>
              <a:buSzTx/>
              <a:buFontTx/>
              <a:buNone/>
              <a:tabLst/>
            </a:pPr>
            <a:r>
              <a:rPr kumimoji="0" lang="en-US" altLang="en-US" sz="4800" b="1" u="none" strike="noStrike" cap="none" normalizeH="0" baseline="0" dirty="0">
                <a:ln w="12700">
                  <a:solidFill>
                    <a:srgbClr val="000080"/>
                  </a:solidFill>
                </a:ln>
                <a:solidFill>
                  <a:srgbClr val="FFFFFF"/>
                </a:solidFill>
                <a:effectLst>
                  <a:glow rad="63500">
                    <a:schemeClr val="tx1">
                      <a:alpha val="40000"/>
                    </a:schemeClr>
                  </a:glow>
                  <a:outerShdw blurRad="50800" dist="76200" dir="2700000" algn="tl" rotWithShape="0">
                    <a:prstClr val="black">
                      <a:alpha val="40000"/>
                    </a:prstClr>
                  </a:outerShdw>
                </a:effectLst>
                <a:latin typeface="Segoe UI Black" panose="020B0A02040204020203" pitchFamily="34" charset="0"/>
                <a:ea typeface="Segoe UI Black" panose="020B0A02040204020203" pitchFamily="34" charset="0"/>
              </a:rPr>
              <a:t>Aided</a:t>
            </a:r>
          </a:p>
          <a:p>
            <a:pPr marL="0" marR="0" lvl="0" indent="0" algn="ctr" defTabSz="914400" rtl="0" eaLnBrk="0" fontAlgn="base" latinLnBrk="0" hangingPunct="0">
              <a:lnSpc>
                <a:spcPct val="150000"/>
              </a:lnSpc>
              <a:spcBef>
                <a:spcPct val="0"/>
              </a:spcBef>
              <a:spcAft>
                <a:spcPct val="0"/>
              </a:spcAft>
              <a:buClrTx/>
              <a:buSzTx/>
              <a:buFontTx/>
              <a:buNone/>
              <a:tabLst/>
            </a:pPr>
            <a:r>
              <a:rPr kumimoji="0" lang="en-US" altLang="en-US" sz="4800" b="1" u="none" strike="noStrike" cap="none" normalizeH="0" baseline="0" dirty="0">
                <a:ln w="12700">
                  <a:solidFill>
                    <a:srgbClr val="000080"/>
                  </a:solidFill>
                </a:ln>
                <a:solidFill>
                  <a:srgbClr val="FFFFFF"/>
                </a:solidFill>
                <a:effectLst>
                  <a:glow rad="63500">
                    <a:schemeClr val="tx1">
                      <a:alpha val="40000"/>
                    </a:schemeClr>
                  </a:glow>
                  <a:outerShdw blurRad="50800" dist="76200" dir="2700000" algn="tl" rotWithShape="0">
                    <a:prstClr val="black">
                      <a:alpha val="40000"/>
                    </a:prstClr>
                  </a:outerShdw>
                </a:effectLst>
                <a:latin typeface="Segoe UI Black" panose="020B0A02040204020203" pitchFamily="34" charset="0"/>
                <a:ea typeface="Segoe UI Black" panose="020B0A02040204020203" pitchFamily="34" charset="0"/>
              </a:rPr>
              <a:t>Manufacturing</a:t>
            </a:r>
            <a:endParaRPr kumimoji="0" lang="en-US" altLang="en-US" sz="4400" b="0" u="none" strike="noStrike" cap="none" normalizeH="0" baseline="0" dirty="0">
              <a:ln w="12700">
                <a:solidFill>
                  <a:srgbClr val="000080"/>
                </a:solidFill>
              </a:ln>
              <a:solidFill>
                <a:schemeClr val="tx1"/>
              </a:solidFill>
              <a:effectLst>
                <a:glow rad="63500">
                  <a:schemeClr val="tx1">
                    <a:alpha val="40000"/>
                  </a:schemeClr>
                </a:glow>
                <a:outerShdw blurRad="50800" dist="76200" dir="2700000" algn="tl" rotWithShape="0">
                  <a:prstClr val="black">
                    <a:alpha val="40000"/>
                  </a:prstClr>
                </a:outerShdw>
              </a:effectLst>
              <a:latin typeface="Segoe UI Black" panose="020B0A02040204020203" pitchFamily="34" charset="0"/>
              <a:ea typeface="Segoe UI Black" panose="020B0A02040204020203" pitchFamily="34" charset="0"/>
            </a:endParaRPr>
          </a:p>
        </p:txBody>
      </p:sp>
      <p:pic>
        <p:nvPicPr>
          <p:cNvPr id="1072" name="Picture 48" descr="SCC_logo_stacked">
            <a:extLst>
              <a:ext uri="{FF2B5EF4-FFF2-40B4-BE49-F238E27FC236}">
                <a16:creationId xmlns:a16="http://schemas.microsoft.com/office/drawing/2014/main" id="{A72D1F84-32A3-4842-86EE-5135CBA8BDC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50921" y="1673314"/>
            <a:ext cx="2546116" cy="8786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73" name="Picture 49" descr="nscc_logo">
            <a:extLst>
              <a:ext uri="{FF2B5EF4-FFF2-40B4-BE49-F238E27FC236}">
                <a16:creationId xmlns:a16="http://schemas.microsoft.com/office/drawing/2014/main" id="{B0A77741-B29A-48F2-8E74-EB07D993629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1992" y="1767981"/>
            <a:ext cx="2459833" cy="7251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grpSp>
        <p:nvGrpSpPr>
          <p:cNvPr id="52" name="Group 51">
            <a:extLst>
              <a:ext uri="{FF2B5EF4-FFF2-40B4-BE49-F238E27FC236}">
                <a16:creationId xmlns:a16="http://schemas.microsoft.com/office/drawing/2014/main" id="{AFAA012C-3B00-44C8-A3A5-4929A59A2EC7}"/>
              </a:ext>
            </a:extLst>
          </p:cNvPr>
          <p:cNvGrpSpPr/>
          <p:nvPr/>
        </p:nvGrpSpPr>
        <p:grpSpPr>
          <a:xfrm>
            <a:off x="-819811" y="4276627"/>
            <a:ext cx="547688" cy="317500"/>
            <a:chOff x="4924784" y="820693"/>
            <a:chExt cx="547688" cy="317500"/>
          </a:xfrm>
        </p:grpSpPr>
        <p:sp>
          <p:nvSpPr>
            <p:cNvPr id="49" name="AutoShape 51">
              <a:extLst>
                <a:ext uri="{FF2B5EF4-FFF2-40B4-BE49-F238E27FC236}">
                  <a16:creationId xmlns:a16="http://schemas.microsoft.com/office/drawing/2014/main" id="{F1D70854-6834-40BD-A57E-3D26948D88D8}"/>
                </a:ext>
              </a:extLst>
            </p:cNvPr>
            <p:cNvSpPr>
              <a:spLocks noChangeArrowheads="1"/>
            </p:cNvSpPr>
            <p:nvPr/>
          </p:nvSpPr>
          <p:spPr bwMode="auto">
            <a:xfrm rot="5400000">
              <a:off x="4889829" y="855648"/>
              <a:ext cx="313208" cy="243298"/>
            </a:xfrm>
            <a:prstGeom prst="triangle">
              <a:avLst>
                <a:gd name="adj" fmla="val 50000"/>
              </a:avLst>
            </a:prstGeom>
            <a:solidFill>
              <a:srgbClr val="00008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50" name="AutoShape 52">
              <a:extLst>
                <a:ext uri="{FF2B5EF4-FFF2-40B4-BE49-F238E27FC236}">
                  <a16:creationId xmlns:a16="http://schemas.microsoft.com/office/drawing/2014/main" id="{0EDF72AF-8222-42C0-90C7-BE4FD194E9B2}"/>
                </a:ext>
              </a:extLst>
            </p:cNvPr>
            <p:cNvSpPr>
              <a:spLocks noChangeArrowheads="1"/>
            </p:cNvSpPr>
            <p:nvPr/>
          </p:nvSpPr>
          <p:spPr bwMode="auto">
            <a:xfrm rot="5400000">
              <a:off x="5040177" y="855648"/>
              <a:ext cx="313208" cy="243298"/>
            </a:xfrm>
            <a:prstGeom prst="triangle">
              <a:avLst>
                <a:gd name="adj" fmla="val 50000"/>
              </a:avLst>
            </a:prstGeom>
            <a:solidFill>
              <a:srgbClr val="B2DE82"/>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51" name="AutoShape 53">
              <a:extLst>
                <a:ext uri="{FF2B5EF4-FFF2-40B4-BE49-F238E27FC236}">
                  <a16:creationId xmlns:a16="http://schemas.microsoft.com/office/drawing/2014/main" id="{0BEE12C6-3EFA-4C1B-9874-86BC67B682AA}"/>
                </a:ext>
              </a:extLst>
            </p:cNvPr>
            <p:cNvSpPr>
              <a:spLocks noChangeArrowheads="1"/>
            </p:cNvSpPr>
            <p:nvPr/>
          </p:nvSpPr>
          <p:spPr bwMode="auto">
            <a:xfrm rot="5400000">
              <a:off x="5194219" y="859940"/>
              <a:ext cx="313208" cy="243298"/>
            </a:xfrm>
            <a:prstGeom prst="triangle">
              <a:avLst>
                <a:gd name="adj" fmla="val 50000"/>
              </a:avLst>
            </a:prstGeom>
            <a:solidFill>
              <a:srgbClr val="99C2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grpSp>
      <p:sp>
        <p:nvSpPr>
          <p:cNvPr id="53" name="Text Box 54">
            <a:extLst>
              <a:ext uri="{FF2B5EF4-FFF2-40B4-BE49-F238E27FC236}">
                <a16:creationId xmlns:a16="http://schemas.microsoft.com/office/drawing/2014/main" id="{79D22037-9FB2-49EC-B298-829DAF7AD1AF}"/>
              </a:ext>
            </a:extLst>
          </p:cNvPr>
          <p:cNvSpPr txBox="1">
            <a:spLocks noChangeArrowheads="1"/>
          </p:cNvSpPr>
          <p:nvPr/>
        </p:nvSpPr>
        <p:spPr bwMode="auto">
          <a:xfrm>
            <a:off x="5537326" y="1791494"/>
            <a:ext cx="6898014" cy="79343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0" i="1" u="none" strike="noStrike" cap="none" normalizeH="0" baseline="0" dirty="0">
                <a:ln>
                  <a:noFill/>
                </a:ln>
                <a:solidFill>
                  <a:srgbClr val="000080"/>
                </a:solidFill>
                <a:effectLst/>
                <a:latin typeface="Arial Rounded MT Bold" panose="020F0704030504030204" pitchFamily="34" charset="0"/>
              </a:rPr>
              <a:t>SELF-PACED</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3200" b="0" i="1" u="none" strike="noStrike" cap="none" normalizeH="0" baseline="0" dirty="0">
              <a:ln>
                <a:noFill/>
              </a:ln>
              <a:solidFill>
                <a:srgbClr val="000080"/>
              </a:solidFill>
              <a:effectLst/>
              <a:latin typeface="Arial Rounded MT Bold" panose="020F07040305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3200" b="0" i="1" u="none" strike="noStrike" cap="none" normalizeH="0" baseline="0" dirty="0">
              <a:ln>
                <a:noFill/>
              </a:ln>
              <a:solidFill>
                <a:srgbClr val="000080"/>
              </a:solidFill>
              <a:effectLst/>
              <a:latin typeface="Arial Rounded MT Bold" panose="020F07040305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0" i="1" u="none" strike="noStrike" cap="none" normalizeH="0" baseline="0" dirty="0">
                <a:ln>
                  <a:noFill/>
                </a:ln>
                <a:solidFill>
                  <a:srgbClr val="000080"/>
                </a:solidFill>
                <a:effectLst/>
                <a:latin typeface="Arial Rounded MT Bold" panose="020F0704030504030204" pitchFamily="34" charset="0"/>
              </a:rPr>
              <a:t>HYBRID LEARNING</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3200" b="0" i="1" u="none" strike="noStrike" cap="none" normalizeH="0" baseline="0" dirty="0">
              <a:ln>
                <a:noFill/>
              </a:ln>
              <a:solidFill>
                <a:srgbClr val="000080"/>
              </a:solidFill>
              <a:effectLst/>
              <a:latin typeface="Arial Rounded MT Bold" panose="020F07040305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3200" b="0" i="1" u="none" strike="noStrike" cap="none" normalizeH="0" baseline="0" dirty="0">
              <a:ln>
                <a:noFill/>
              </a:ln>
              <a:solidFill>
                <a:srgbClr val="000080"/>
              </a:solidFill>
              <a:effectLst/>
              <a:latin typeface="Arial Rounded MT Bold" panose="020F07040305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0" i="1" u="none" strike="noStrike" cap="none" normalizeH="0" baseline="0" dirty="0">
                <a:ln>
                  <a:noFill/>
                </a:ln>
                <a:solidFill>
                  <a:srgbClr val="000080"/>
                </a:solidFill>
                <a:effectLst/>
                <a:latin typeface="Arial Rounded MT Bold" panose="020F0704030504030204" pitchFamily="34" charset="0"/>
              </a:rPr>
              <a:t>FLEXIBLE LABS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3200" b="0" i="1" u="none" strike="noStrike" cap="none" normalizeH="0" baseline="0" dirty="0">
              <a:ln>
                <a:noFill/>
              </a:ln>
              <a:solidFill>
                <a:srgbClr val="000080"/>
              </a:solidFill>
              <a:effectLst/>
              <a:latin typeface="Arial Rounded MT Bold" panose="020F07040305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3200" b="0" i="1" u="none" strike="noStrike" cap="none" normalizeH="0" baseline="0" dirty="0">
              <a:ln>
                <a:noFill/>
              </a:ln>
              <a:solidFill>
                <a:srgbClr val="000080"/>
              </a:solidFill>
              <a:effectLst/>
              <a:latin typeface="Arial Rounded MT Bold" panose="020F07040305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0" i="1" u="none" strike="noStrike" cap="none" normalizeH="0" baseline="0" dirty="0">
                <a:ln>
                  <a:noFill/>
                </a:ln>
                <a:solidFill>
                  <a:srgbClr val="000080"/>
                </a:solidFill>
                <a:effectLst/>
                <a:latin typeface="Arial Rounded MT Bold" panose="020F0704030504030204" pitchFamily="34" charset="0"/>
              </a:rPr>
              <a:t>1 CREDIT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0" i="1" u="none" strike="noStrike" cap="none" normalizeH="0" baseline="0" dirty="0">
                <a:ln>
                  <a:noFill/>
                </a:ln>
                <a:solidFill>
                  <a:srgbClr val="000080"/>
                </a:solidFill>
                <a:effectLst/>
                <a:latin typeface="Arial Rounded MT Bold" panose="020F0704030504030204" pitchFamily="34" charset="0"/>
              </a:rPr>
              <a:t>AT A TIME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nvGrpSpPr>
          <p:cNvPr id="58" name="Group 57">
            <a:extLst>
              <a:ext uri="{FF2B5EF4-FFF2-40B4-BE49-F238E27FC236}">
                <a16:creationId xmlns:a16="http://schemas.microsoft.com/office/drawing/2014/main" id="{B3D60712-0CB8-4026-980E-A9CB7F607749}"/>
              </a:ext>
            </a:extLst>
          </p:cNvPr>
          <p:cNvGrpSpPr/>
          <p:nvPr/>
        </p:nvGrpSpPr>
        <p:grpSpPr>
          <a:xfrm>
            <a:off x="8712489" y="3765147"/>
            <a:ext cx="547688" cy="317500"/>
            <a:chOff x="4924784" y="820693"/>
            <a:chExt cx="547688" cy="317500"/>
          </a:xfrm>
        </p:grpSpPr>
        <p:sp>
          <p:nvSpPr>
            <p:cNvPr id="59" name="AutoShape 51">
              <a:extLst>
                <a:ext uri="{FF2B5EF4-FFF2-40B4-BE49-F238E27FC236}">
                  <a16:creationId xmlns:a16="http://schemas.microsoft.com/office/drawing/2014/main" id="{C36C70D4-43CC-447F-860E-5DA80592E3F0}"/>
                </a:ext>
              </a:extLst>
            </p:cNvPr>
            <p:cNvSpPr>
              <a:spLocks noChangeArrowheads="1"/>
            </p:cNvSpPr>
            <p:nvPr/>
          </p:nvSpPr>
          <p:spPr bwMode="auto">
            <a:xfrm rot="5400000">
              <a:off x="4889829" y="855648"/>
              <a:ext cx="313208" cy="243298"/>
            </a:xfrm>
            <a:prstGeom prst="triangle">
              <a:avLst>
                <a:gd name="adj" fmla="val 50000"/>
              </a:avLst>
            </a:prstGeom>
            <a:solidFill>
              <a:srgbClr val="00008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60" name="AutoShape 52">
              <a:extLst>
                <a:ext uri="{FF2B5EF4-FFF2-40B4-BE49-F238E27FC236}">
                  <a16:creationId xmlns:a16="http://schemas.microsoft.com/office/drawing/2014/main" id="{6EC9099C-DFA5-4934-B7CB-4058471010D1}"/>
                </a:ext>
              </a:extLst>
            </p:cNvPr>
            <p:cNvSpPr>
              <a:spLocks noChangeArrowheads="1"/>
            </p:cNvSpPr>
            <p:nvPr/>
          </p:nvSpPr>
          <p:spPr bwMode="auto">
            <a:xfrm rot="5400000">
              <a:off x="5040177" y="855648"/>
              <a:ext cx="313208" cy="243298"/>
            </a:xfrm>
            <a:prstGeom prst="triangle">
              <a:avLst>
                <a:gd name="adj" fmla="val 50000"/>
              </a:avLst>
            </a:prstGeom>
            <a:solidFill>
              <a:srgbClr val="B2DE82"/>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61" name="AutoShape 53">
              <a:extLst>
                <a:ext uri="{FF2B5EF4-FFF2-40B4-BE49-F238E27FC236}">
                  <a16:creationId xmlns:a16="http://schemas.microsoft.com/office/drawing/2014/main" id="{4248DCEE-6AB3-46C2-83E0-1BE67D5EE357}"/>
                </a:ext>
              </a:extLst>
            </p:cNvPr>
            <p:cNvSpPr>
              <a:spLocks noChangeArrowheads="1"/>
            </p:cNvSpPr>
            <p:nvPr/>
          </p:nvSpPr>
          <p:spPr bwMode="auto">
            <a:xfrm rot="5400000">
              <a:off x="5194219" y="859940"/>
              <a:ext cx="313208" cy="243298"/>
            </a:xfrm>
            <a:prstGeom prst="triangle">
              <a:avLst>
                <a:gd name="adj" fmla="val 50000"/>
              </a:avLst>
            </a:prstGeom>
            <a:solidFill>
              <a:srgbClr val="99C2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grpSp>
      <p:grpSp>
        <p:nvGrpSpPr>
          <p:cNvPr id="62" name="Group 61">
            <a:extLst>
              <a:ext uri="{FF2B5EF4-FFF2-40B4-BE49-F238E27FC236}">
                <a16:creationId xmlns:a16="http://schemas.microsoft.com/office/drawing/2014/main" id="{828F3DCF-82B2-48D8-95AA-5675D6DD10F0}"/>
              </a:ext>
            </a:extLst>
          </p:cNvPr>
          <p:cNvGrpSpPr/>
          <p:nvPr/>
        </p:nvGrpSpPr>
        <p:grpSpPr>
          <a:xfrm>
            <a:off x="8743035" y="6746515"/>
            <a:ext cx="547688" cy="317500"/>
            <a:chOff x="4924784" y="820693"/>
            <a:chExt cx="547688" cy="317500"/>
          </a:xfrm>
        </p:grpSpPr>
        <p:sp>
          <p:nvSpPr>
            <p:cNvPr id="63" name="AutoShape 51">
              <a:extLst>
                <a:ext uri="{FF2B5EF4-FFF2-40B4-BE49-F238E27FC236}">
                  <a16:creationId xmlns:a16="http://schemas.microsoft.com/office/drawing/2014/main" id="{5113460E-CAD9-4182-A438-5BBB9E636ED1}"/>
                </a:ext>
              </a:extLst>
            </p:cNvPr>
            <p:cNvSpPr>
              <a:spLocks noChangeArrowheads="1"/>
            </p:cNvSpPr>
            <p:nvPr/>
          </p:nvSpPr>
          <p:spPr bwMode="auto">
            <a:xfrm rot="5400000">
              <a:off x="4889829" y="855648"/>
              <a:ext cx="313208" cy="243298"/>
            </a:xfrm>
            <a:prstGeom prst="triangle">
              <a:avLst>
                <a:gd name="adj" fmla="val 50000"/>
              </a:avLst>
            </a:prstGeom>
            <a:solidFill>
              <a:srgbClr val="00008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64" name="AutoShape 52">
              <a:extLst>
                <a:ext uri="{FF2B5EF4-FFF2-40B4-BE49-F238E27FC236}">
                  <a16:creationId xmlns:a16="http://schemas.microsoft.com/office/drawing/2014/main" id="{15CD565F-F49D-4556-818A-6C5F6292B8F3}"/>
                </a:ext>
              </a:extLst>
            </p:cNvPr>
            <p:cNvSpPr>
              <a:spLocks noChangeArrowheads="1"/>
            </p:cNvSpPr>
            <p:nvPr/>
          </p:nvSpPr>
          <p:spPr bwMode="auto">
            <a:xfrm rot="5400000">
              <a:off x="5040177" y="855648"/>
              <a:ext cx="313208" cy="243298"/>
            </a:xfrm>
            <a:prstGeom prst="triangle">
              <a:avLst>
                <a:gd name="adj" fmla="val 50000"/>
              </a:avLst>
            </a:prstGeom>
            <a:solidFill>
              <a:srgbClr val="B2DE82"/>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65" name="AutoShape 53">
              <a:extLst>
                <a:ext uri="{FF2B5EF4-FFF2-40B4-BE49-F238E27FC236}">
                  <a16:creationId xmlns:a16="http://schemas.microsoft.com/office/drawing/2014/main" id="{0E44AFBE-0D6B-4FC0-BA69-727F7B4FA746}"/>
                </a:ext>
              </a:extLst>
            </p:cNvPr>
            <p:cNvSpPr>
              <a:spLocks noChangeArrowheads="1"/>
            </p:cNvSpPr>
            <p:nvPr/>
          </p:nvSpPr>
          <p:spPr bwMode="auto">
            <a:xfrm rot="5400000">
              <a:off x="5194219" y="859940"/>
              <a:ext cx="313208" cy="243298"/>
            </a:xfrm>
            <a:prstGeom prst="triangle">
              <a:avLst>
                <a:gd name="adj" fmla="val 50000"/>
              </a:avLst>
            </a:prstGeom>
            <a:solidFill>
              <a:srgbClr val="99C2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grpSp>
      <p:grpSp>
        <p:nvGrpSpPr>
          <p:cNvPr id="66" name="Group 65">
            <a:extLst>
              <a:ext uri="{FF2B5EF4-FFF2-40B4-BE49-F238E27FC236}">
                <a16:creationId xmlns:a16="http://schemas.microsoft.com/office/drawing/2014/main" id="{314C838F-7189-4DC7-986F-06DA7AC4B325}"/>
              </a:ext>
            </a:extLst>
          </p:cNvPr>
          <p:cNvGrpSpPr/>
          <p:nvPr/>
        </p:nvGrpSpPr>
        <p:grpSpPr>
          <a:xfrm rot="10800000">
            <a:off x="8743035" y="5297900"/>
            <a:ext cx="547688" cy="317500"/>
            <a:chOff x="4924784" y="820693"/>
            <a:chExt cx="547688" cy="317500"/>
          </a:xfrm>
        </p:grpSpPr>
        <p:sp>
          <p:nvSpPr>
            <p:cNvPr id="67" name="AutoShape 51">
              <a:extLst>
                <a:ext uri="{FF2B5EF4-FFF2-40B4-BE49-F238E27FC236}">
                  <a16:creationId xmlns:a16="http://schemas.microsoft.com/office/drawing/2014/main" id="{6650FCD4-1F01-4E40-B728-FAEEDDC07C4D}"/>
                </a:ext>
              </a:extLst>
            </p:cNvPr>
            <p:cNvSpPr>
              <a:spLocks noChangeArrowheads="1"/>
            </p:cNvSpPr>
            <p:nvPr/>
          </p:nvSpPr>
          <p:spPr bwMode="auto">
            <a:xfrm rot="5400000">
              <a:off x="4889829" y="855648"/>
              <a:ext cx="313208" cy="243298"/>
            </a:xfrm>
            <a:prstGeom prst="triangle">
              <a:avLst>
                <a:gd name="adj" fmla="val 50000"/>
              </a:avLst>
            </a:prstGeom>
            <a:solidFill>
              <a:srgbClr val="00008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68" name="AutoShape 52">
              <a:extLst>
                <a:ext uri="{FF2B5EF4-FFF2-40B4-BE49-F238E27FC236}">
                  <a16:creationId xmlns:a16="http://schemas.microsoft.com/office/drawing/2014/main" id="{1A8E7B2F-1B06-4965-9ACD-0C62939EAC4F}"/>
                </a:ext>
              </a:extLst>
            </p:cNvPr>
            <p:cNvSpPr>
              <a:spLocks noChangeArrowheads="1"/>
            </p:cNvSpPr>
            <p:nvPr/>
          </p:nvSpPr>
          <p:spPr bwMode="auto">
            <a:xfrm rot="5400000">
              <a:off x="5040177" y="855648"/>
              <a:ext cx="313208" cy="243298"/>
            </a:xfrm>
            <a:prstGeom prst="triangle">
              <a:avLst>
                <a:gd name="adj" fmla="val 50000"/>
              </a:avLst>
            </a:prstGeom>
            <a:solidFill>
              <a:srgbClr val="B2DE82"/>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69" name="AutoShape 53">
              <a:extLst>
                <a:ext uri="{FF2B5EF4-FFF2-40B4-BE49-F238E27FC236}">
                  <a16:creationId xmlns:a16="http://schemas.microsoft.com/office/drawing/2014/main" id="{84DC330C-A3B8-408F-8218-B97B81D82E73}"/>
                </a:ext>
              </a:extLst>
            </p:cNvPr>
            <p:cNvSpPr>
              <a:spLocks noChangeArrowheads="1"/>
            </p:cNvSpPr>
            <p:nvPr/>
          </p:nvSpPr>
          <p:spPr bwMode="auto">
            <a:xfrm rot="5400000">
              <a:off x="5194219" y="859940"/>
              <a:ext cx="313208" cy="243298"/>
            </a:xfrm>
            <a:prstGeom prst="triangle">
              <a:avLst>
                <a:gd name="adj" fmla="val 50000"/>
              </a:avLst>
            </a:prstGeom>
            <a:solidFill>
              <a:srgbClr val="99C2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grpSp>
      <p:sp>
        <p:nvSpPr>
          <p:cNvPr id="70" name="Text Box 39">
            <a:extLst>
              <a:ext uri="{FF2B5EF4-FFF2-40B4-BE49-F238E27FC236}">
                <a16:creationId xmlns:a16="http://schemas.microsoft.com/office/drawing/2014/main" id="{F342E0F6-FC82-471F-B277-E506433F6AB0}"/>
              </a:ext>
            </a:extLst>
          </p:cNvPr>
          <p:cNvSpPr txBox="1">
            <a:spLocks noChangeArrowheads="1"/>
          </p:cNvSpPr>
          <p:nvPr/>
        </p:nvSpPr>
        <p:spPr bwMode="auto">
          <a:xfrm>
            <a:off x="0" y="171771"/>
            <a:ext cx="18288000" cy="1825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US" altLang="en-US" sz="3600" dirty="0">
                <a:latin typeface="Arial Rounded MT Bold" panose="020F0704030504030204" pitchFamily="34" charset="0"/>
              </a:rPr>
              <a:t>Two m</a:t>
            </a:r>
            <a:r>
              <a:rPr kumimoji="0" lang="en-US" altLang="en-US" sz="3600" i="0" u="none" strike="noStrike" cap="none" normalizeH="0" baseline="0" dirty="0">
                <a:ln>
                  <a:noFill/>
                </a:ln>
                <a:effectLst/>
                <a:latin typeface="Arial Rounded MT Bold" panose="020F0704030504030204" pitchFamily="34" charset="0"/>
              </a:rPr>
              <a:t>anufacturing programs </a:t>
            </a:r>
            <a:r>
              <a:rPr lang="en-US" altLang="en-US" sz="3600" b="1" dirty="0">
                <a:solidFill>
                  <a:srgbClr val="003380"/>
                </a:solidFill>
                <a:latin typeface="Arial Rounded MT Bold" panose="020F0704030504030204" pitchFamily="34" charset="0"/>
              </a:rPr>
              <a:t>MADE FOR YOU.</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effectLst/>
              <a:latin typeface="Arial Rounded MT Bold" panose="020F07040305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00" b="0" i="0" u="none" strike="noStrike" cap="none" normalizeH="0" baseline="0" dirty="0">
              <a:ln>
                <a:noFill/>
              </a:ln>
              <a:solidFill>
                <a:srgbClr val="A6A6A6"/>
              </a:solidFill>
              <a:effectLst/>
              <a:latin typeface="Arial Rounded MT Bold" panose="020F0704030504030204" pitchFamily="34" charset="0"/>
            </a:endParaRPr>
          </a:p>
        </p:txBody>
      </p:sp>
      <p:sp>
        <p:nvSpPr>
          <p:cNvPr id="54" name="Text Box 55">
            <a:extLst>
              <a:ext uri="{FF2B5EF4-FFF2-40B4-BE49-F238E27FC236}">
                <a16:creationId xmlns:a16="http://schemas.microsoft.com/office/drawing/2014/main" id="{D774CA80-15A7-4351-B71B-37D6C89C8B52}"/>
              </a:ext>
            </a:extLst>
          </p:cNvPr>
          <p:cNvSpPr txBox="1">
            <a:spLocks noChangeArrowheads="1"/>
          </p:cNvSpPr>
          <p:nvPr/>
        </p:nvSpPr>
        <p:spPr bwMode="auto">
          <a:xfrm>
            <a:off x="13018781" y="4484318"/>
            <a:ext cx="3691896" cy="17285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ctr" anchorCtr="0" compatLnSpc="1">
            <a:prstTxWarp prst="textNoShape">
              <a:avLst/>
            </a:prstTxWarp>
          </a:bodyPr>
          <a:lstStyle/>
          <a:p>
            <a:pPr algn="ctr" defTabSz="914400" eaLnBrk="0" fontAlgn="base" hangingPunct="0">
              <a:lnSpc>
                <a:spcPct val="150000"/>
              </a:lnSpc>
              <a:spcBef>
                <a:spcPct val="0"/>
              </a:spcBef>
              <a:spcAft>
                <a:spcPct val="0"/>
              </a:spcAft>
            </a:pPr>
            <a:r>
              <a:rPr lang="en-US" altLang="en-US" sz="4800" b="1" dirty="0">
                <a:ln w="12700">
                  <a:solidFill>
                    <a:srgbClr val="000080"/>
                  </a:solidFill>
                </a:ln>
                <a:solidFill>
                  <a:srgbClr val="FFFFFF"/>
                </a:solidFill>
                <a:effectLst>
                  <a:glow rad="63500">
                    <a:schemeClr val="tx1">
                      <a:alpha val="40000"/>
                    </a:schemeClr>
                  </a:glow>
                  <a:outerShdw blurRad="50800" dist="76200" dir="2700000" algn="tl" rotWithShape="0">
                    <a:prstClr val="black">
                      <a:alpha val="40000"/>
                    </a:prstClr>
                  </a:outerShdw>
                </a:effectLst>
                <a:latin typeface="Segoe UI Black" panose="020B0A02040204020203" pitchFamily="34" charset="0"/>
                <a:ea typeface="Segoe UI Black" panose="020B0A02040204020203" pitchFamily="34" charset="0"/>
              </a:rPr>
              <a:t>Industrial</a:t>
            </a:r>
            <a:r>
              <a:rPr lang="en-US" altLang="en-US" sz="4800" b="1" dirty="0">
                <a:ln w="12700">
                  <a:solidFill>
                    <a:srgbClr val="000080"/>
                  </a:solidFill>
                </a:ln>
                <a:solidFill>
                  <a:srgbClr val="FFFFFF"/>
                </a:solidFill>
                <a:effectLst>
                  <a:outerShdw blurRad="50800" dist="76200" dir="2700000" algn="tl" rotWithShape="0">
                    <a:prstClr val="black">
                      <a:alpha val="40000"/>
                    </a:prstClr>
                  </a:outerShdw>
                </a:effectLst>
                <a:latin typeface="Segoe UI Black" panose="020B0A02040204020203" pitchFamily="34" charset="0"/>
                <a:ea typeface="Segoe UI Black" panose="020B0A02040204020203" pitchFamily="34" charset="0"/>
              </a:rPr>
              <a:t> </a:t>
            </a:r>
          </a:p>
          <a:p>
            <a:pPr algn="ctr" defTabSz="914400" eaLnBrk="0" fontAlgn="base" hangingPunct="0">
              <a:lnSpc>
                <a:spcPct val="150000"/>
              </a:lnSpc>
              <a:spcBef>
                <a:spcPct val="0"/>
              </a:spcBef>
              <a:spcAft>
                <a:spcPct val="0"/>
              </a:spcAft>
            </a:pPr>
            <a:r>
              <a:rPr lang="en-US" altLang="en-US" sz="4800" b="1" dirty="0">
                <a:ln w="12700">
                  <a:solidFill>
                    <a:srgbClr val="000080"/>
                  </a:solidFill>
                </a:ln>
                <a:solidFill>
                  <a:srgbClr val="FFFFFF"/>
                </a:solidFill>
                <a:effectLst>
                  <a:glow rad="63500">
                    <a:schemeClr val="tx1">
                      <a:alpha val="40000"/>
                    </a:schemeClr>
                  </a:glow>
                  <a:outerShdw blurRad="50800" dist="76200" dir="2700000" algn="tl" rotWithShape="0">
                    <a:prstClr val="black">
                      <a:alpha val="40000"/>
                    </a:prstClr>
                  </a:outerShdw>
                </a:effectLst>
                <a:latin typeface="Segoe UI Black" panose="020B0A02040204020203" pitchFamily="34" charset="0"/>
                <a:ea typeface="Segoe UI Black" panose="020B0A02040204020203" pitchFamily="34" charset="0"/>
              </a:rPr>
              <a:t>Automation</a:t>
            </a:r>
          </a:p>
        </p:txBody>
      </p:sp>
      <p:pic>
        <p:nvPicPr>
          <p:cNvPr id="2" name="Picture 1">
            <a:extLst>
              <a:ext uri="{FF2B5EF4-FFF2-40B4-BE49-F238E27FC236}">
                <a16:creationId xmlns:a16="http://schemas.microsoft.com/office/drawing/2014/main" id="{CD589F00-C814-4AE8-9F34-1169C6AABC3F}"/>
              </a:ext>
            </a:extLst>
          </p:cNvPr>
          <p:cNvPicPr>
            <a:picLocks noChangeAspect="1"/>
          </p:cNvPicPr>
          <p:nvPr/>
        </p:nvPicPr>
        <p:blipFill>
          <a:blip r:embed="rId4"/>
          <a:stretch>
            <a:fillRect/>
          </a:stretch>
        </p:blipFill>
        <p:spPr>
          <a:xfrm rot="5400000">
            <a:off x="17344545" y="9660330"/>
            <a:ext cx="769667" cy="144132"/>
          </a:xfrm>
          <a:prstGeom prst="rect">
            <a:avLst/>
          </a:prstGeom>
        </p:spPr>
      </p:pic>
      <p:sp>
        <p:nvSpPr>
          <p:cNvPr id="3" name="TextBox 2">
            <a:extLst>
              <a:ext uri="{FF2B5EF4-FFF2-40B4-BE49-F238E27FC236}">
                <a16:creationId xmlns:a16="http://schemas.microsoft.com/office/drawing/2014/main" id="{B567CBB0-AD26-4ED4-AEB0-4D9AAF597E8D}"/>
              </a:ext>
            </a:extLst>
          </p:cNvPr>
          <p:cNvSpPr txBox="1"/>
          <p:nvPr/>
        </p:nvSpPr>
        <p:spPr>
          <a:xfrm rot="5400000">
            <a:off x="12666990" y="4973298"/>
            <a:ext cx="10286206" cy="369332"/>
          </a:xfrm>
          <a:prstGeom prst="rect">
            <a:avLst/>
          </a:prstGeom>
          <a:noFill/>
        </p:spPr>
        <p:txBody>
          <a:bodyPr wrap="square" rtlCol="0">
            <a:spAutoFit/>
          </a:bodyPr>
          <a:lstStyle/>
          <a:p>
            <a:r>
              <a:rPr lang="en-US" sz="900" dirty="0">
                <a:solidFill>
                  <a:schemeClr val="bg1">
                    <a:lumMod val="50000"/>
                  </a:schemeClr>
                </a:solidFill>
              </a:rPr>
              <a:t>This work is licensed under the Creative Commons Attribution 4.0 International License. To view a copy of this license, visit http://creativecommons. org/licenses/by/4.0/ or send a letter to Creative Commons, PO Box 1866, Mountain View, CA 94042, USA</a:t>
            </a:r>
          </a:p>
        </p:txBody>
      </p:sp>
      <p:sp>
        <p:nvSpPr>
          <p:cNvPr id="34" name="TextBox 33">
            <a:extLst>
              <a:ext uri="{FF2B5EF4-FFF2-40B4-BE49-F238E27FC236}">
                <a16:creationId xmlns:a16="http://schemas.microsoft.com/office/drawing/2014/main" id="{342C25EE-1FD3-49A2-9B7A-D410AD40456C}"/>
              </a:ext>
            </a:extLst>
          </p:cNvPr>
          <p:cNvSpPr txBox="1"/>
          <p:nvPr/>
        </p:nvSpPr>
        <p:spPr>
          <a:xfrm rot="16200000">
            <a:off x="-4898271" y="4840346"/>
            <a:ext cx="10413607" cy="507831"/>
          </a:xfrm>
          <a:prstGeom prst="rect">
            <a:avLst/>
          </a:prstGeom>
          <a:noFill/>
        </p:spPr>
        <p:txBody>
          <a:bodyPr wrap="square" rtlCol="0">
            <a:spAutoFit/>
          </a:bodyPr>
          <a:lstStyle/>
          <a:p>
            <a:r>
              <a:rPr lang="en-US" sz="900" dirty="0">
                <a:solidFill>
                  <a:schemeClr val="bg1">
                    <a:lumMod val="50000"/>
                  </a:schemeClr>
                </a:solidFill>
              </a:rPr>
              <a:t>This workforce product was funded by a grant awarded by the U.S. Department of Labor's Employment and Training Administration. The product was created by the recipient and does not necessarily reflect the official position of the U.S. Department of Labor. The Department of Labor makes no guarantees, warranties, or assurances of any kind, express or implied, with respect to such information, including any information on linked sites and including, but not limited to, accuracy of the information or its completeness, timeliness, usefulness, adequacy, continued availability, or ownership. This product is copyrighted by the institution that created it.</a:t>
            </a:r>
          </a:p>
        </p:txBody>
      </p:sp>
      <p:pic>
        <p:nvPicPr>
          <p:cNvPr id="4" name="Picture 3">
            <a:extLst>
              <a:ext uri="{FF2B5EF4-FFF2-40B4-BE49-F238E27FC236}">
                <a16:creationId xmlns:a16="http://schemas.microsoft.com/office/drawing/2014/main" id="{0B2BCEDA-4EBF-4161-9D42-06EE9FFC61B8}"/>
              </a:ext>
            </a:extLst>
          </p:cNvPr>
          <p:cNvPicPr>
            <a:picLocks noChangeAspect="1"/>
          </p:cNvPicPr>
          <p:nvPr/>
        </p:nvPicPr>
        <p:blipFill>
          <a:blip r:embed="rId5"/>
          <a:stretch>
            <a:fillRect/>
          </a:stretch>
        </p:blipFill>
        <p:spPr>
          <a:xfrm>
            <a:off x="11111449" y="7927404"/>
            <a:ext cx="1624377" cy="1624377"/>
          </a:xfrm>
          <a:prstGeom prst="rect">
            <a:avLst/>
          </a:prstGeom>
        </p:spPr>
      </p:pic>
    </p:spTree>
    <p:extLst>
      <p:ext uri="{BB962C8B-B14F-4D97-AF65-F5344CB8AC3E}">
        <p14:creationId xmlns:p14="http://schemas.microsoft.com/office/powerpoint/2010/main" val="14603666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339</TotalTime>
  <Words>203</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Rounded MT Bold</vt:lpstr>
      <vt:lpstr>Calibri</vt:lpstr>
      <vt:lpstr>Calibri Light</vt:lpstr>
      <vt:lpstr>Segoe UI Black</vt:lpstr>
      <vt:lpstr>Office Theme</vt:lpstr>
      <vt:lpstr>PowerPoint Presentation</vt:lpstr>
    </vt:vector>
  </TitlesOfParts>
  <Company>Northwest State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Bellamy</dc:creator>
  <cp:lastModifiedBy>Audrey Lehman</cp:lastModifiedBy>
  <cp:revision>17</cp:revision>
  <dcterms:created xsi:type="dcterms:W3CDTF">2019-10-04T13:06:27Z</dcterms:created>
  <dcterms:modified xsi:type="dcterms:W3CDTF">2023-04-06T14:28:52Z</dcterms:modified>
</cp:coreProperties>
</file>